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374" r:id="rId2"/>
    <p:sldId id="336" r:id="rId3"/>
    <p:sldId id="337" r:id="rId4"/>
    <p:sldId id="338" r:id="rId5"/>
    <p:sldId id="367" r:id="rId6"/>
    <p:sldId id="366" r:id="rId7"/>
    <p:sldId id="375" r:id="rId8"/>
    <p:sldId id="365" r:id="rId9"/>
    <p:sldId id="339" r:id="rId10"/>
    <p:sldId id="376" r:id="rId11"/>
    <p:sldId id="259" r:id="rId12"/>
    <p:sldId id="260" r:id="rId13"/>
    <p:sldId id="261" r:id="rId14"/>
    <p:sldId id="263" r:id="rId15"/>
    <p:sldId id="369"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274F6B-5A3C-4EA5-AD94-169085147673}"/>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(242)</a:t>
            </a:r>
          </a:p>
        </p:txBody>
      </p:sp>
      <p:sp>
        <p:nvSpPr>
          <p:cNvPr id="3" name="Date Placeholder 2">
            <a:extLst>
              <a:ext uri="{FF2B5EF4-FFF2-40B4-BE49-F238E27FC236}">
                <a16:creationId xmlns:a16="http://schemas.microsoft.com/office/drawing/2014/main" id="{9D923BEF-2E4E-419C-AD03-12362C074C76}"/>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1/13/2021 pm</a:t>
            </a:r>
          </a:p>
        </p:txBody>
      </p:sp>
      <p:sp>
        <p:nvSpPr>
          <p:cNvPr id="4" name="Footer Placeholder 3">
            <a:extLst>
              <a:ext uri="{FF2B5EF4-FFF2-40B4-BE49-F238E27FC236}">
                <a16:creationId xmlns:a16="http://schemas.microsoft.com/office/drawing/2014/main" id="{F47FEA59-B837-4409-87F9-CAFFF77A85D1}"/>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51BF9B2-0C5E-4CB1-8445-AA056A6C9034}"/>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833F4AB-1310-46F8-8C35-5876527DB85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60792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(242)</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1/13/2021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2E9C696-5BC1-474E-AEBE-16A5923D6408}" type="slidenum">
              <a:rPr lang="en-US" smtClean="0"/>
              <a:t>‹#›</a:t>
            </a:fld>
            <a:endParaRPr lang="en-US"/>
          </a:p>
        </p:txBody>
      </p:sp>
    </p:spTree>
    <p:extLst>
      <p:ext uri="{BB962C8B-B14F-4D97-AF65-F5344CB8AC3E}">
        <p14:creationId xmlns:p14="http://schemas.microsoft.com/office/powerpoint/2010/main" val="217664095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2EEA540-0E7E-4082-A654-E13C1245373A}"/>
              </a:ext>
            </a:extLst>
          </p:cNvPr>
          <p:cNvSpPr>
            <a:spLocks noGrp="1"/>
          </p:cNvSpPr>
          <p:nvPr>
            <p:ph type="dt" idx="1"/>
          </p:nvPr>
        </p:nvSpPr>
        <p:spPr/>
        <p:txBody>
          <a:bodyPr/>
          <a:lstStyle/>
          <a:p>
            <a:r>
              <a:rPr lang="en-US"/>
              <a:t>1/13/2021 pm</a:t>
            </a:r>
          </a:p>
        </p:txBody>
      </p:sp>
      <p:sp>
        <p:nvSpPr>
          <p:cNvPr id="6" name="Footer Placeholder 5">
            <a:extLst>
              <a:ext uri="{FF2B5EF4-FFF2-40B4-BE49-F238E27FC236}">
                <a16:creationId xmlns:a16="http://schemas.microsoft.com/office/drawing/2014/main" id="{807FA3DC-17AC-4646-A710-6DB855A63D65}"/>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106B72AF-3BCF-4F2A-BB86-7D7DF6268C38}"/>
              </a:ext>
            </a:extLst>
          </p:cNvPr>
          <p:cNvSpPr>
            <a:spLocks noGrp="1"/>
          </p:cNvSpPr>
          <p:nvPr>
            <p:ph type="hdr" sz="quarter"/>
          </p:nvPr>
        </p:nvSpPr>
        <p:spPr/>
        <p:txBody>
          <a:bodyPr/>
          <a:lstStyle/>
          <a:p>
            <a:r>
              <a:rPr lang="en-US"/>
              <a:t>Class – The Life Of Christ (242)</a:t>
            </a:r>
          </a:p>
        </p:txBody>
      </p:sp>
    </p:spTree>
    <p:extLst>
      <p:ext uri="{BB962C8B-B14F-4D97-AF65-F5344CB8AC3E}">
        <p14:creationId xmlns:p14="http://schemas.microsoft.com/office/powerpoint/2010/main" val="2168288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0"/>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1" y="4475026"/>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1/16/2021</a:t>
            </a:fld>
            <a:endParaRPr lang="en-US" noProof="0" dirty="0"/>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5"/>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5"/>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9476940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17820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786907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28382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6025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6"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4" y="1151799"/>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4" y="4897056"/>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1/16/2021</a:t>
            </a:fld>
            <a:endParaRPr lang="en-US" noProof="0" dirty="0"/>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9147556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4"/>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902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1/16/2021</a:t>
            </a:fld>
            <a:endParaRPr lang="en-US" noProof="0" dirty="0"/>
          </a:p>
        </p:txBody>
      </p:sp>
      <p:sp>
        <p:nvSpPr>
          <p:cNvPr id="6" name="Footer Placeholder 5"/>
          <p:cNvSpPr>
            <a:spLocks noGrp="1"/>
          </p:cNvSpPr>
          <p:nvPr>
            <p:ph type="ftr" sz="quarter" idx="11"/>
          </p:nvPr>
        </p:nvSpPr>
        <p:spPr>
          <a:xfrm>
            <a:off x="211903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2"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7" y="3350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5" y="33029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4" y="147693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8" y="14820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018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1/16/2021</a:t>
            </a:fld>
            <a:endParaRPr lang="en-US" noProof="0" dirty="0"/>
          </a:p>
        </p:txBody>
      </p:sp>
      <p:sp>
        <p:nvSpPr>
          <p:cNvPr id="6" name="Footer Placeholder 5"/>
          <p:cNvSpPr>
            <a:spLocks noGrp="1"/>
          </p:cNvSpPr>
          <p:nvPr>
            <p:ph type="ftr" sz="quarter" idx="11"/>
          </p:nvPr>
        </p:nvSpPr>
        <p:spPr>
          <a:xfrm>
            <a:off x="211903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7" y="33505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5" y="33029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4" y="147693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8" y="14820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77"/>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20218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5"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5" y="409289"/>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9" y="37207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0" y="581952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8"/>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2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24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5"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9" y="37207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0" y="581952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6" y="668598"/>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2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33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3"/>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2" y="6453386"/>
            <a:ext cx="1216807" cy="404614"/>
          </a:xfrm>
        </p:spPr>
        <p:txBody>
          <a:bodyPr/>
          <a:lstStyle>
            <a:lvl1pPr>
              <a:defRPr>
                <a:solidFill>
                  <a:schemeClr val="tx2"/>
                </a:solidFill>
              </a:defRPr>
            </a:lvl1pPr>
          </a:lstStyle>
          <a:p>
            <a:fld id="{3B77EF04-6424-4B70-94D1-FC932CBBDD9B}" type="datetimeFigureOut">
              <a:rPr lang="en-US" noProof="0" smtClean="0"/>
              <a:t>1/16/2021</a:t>
            </a:fld>
            <a:endParaRPr lang="en-US" noProof="0" dirty="0"/>
          </a:p>
        </p:txBody>
      </p:sp>
      <p:sp>
        <p:nvSpPr>
          <p:cNvPr id="5" name="Footer Placeholder 4"/>
          <p:cNvSpPr>
            <a:spLocks noGrp="1"/>
          </p:cNvSpPr>
          <p:nvPr>
            <p:ph type="ftr" sz="quarter" idx="11"/>
          </p:nvPr>
        </p:nvSpPr>
        <p:spPr>
          <a:xfrm>
            <a:off x="1938235"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5"/>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429106856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3"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1/16/2021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65178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1/16/2021</a:t>
            </a:fld>
            <a:endParaRPr lang="en-US" noProof="0" dirty="0"/>
          </a:p>
        </p:txBody>
      </p:sp>
      <p:sp>
        <p:nvSpPr>
          <p:cNvPr id="5" name="Footer Placeholder 4"/>
          <p:cNvSpPr>
            <a:spLocks noGrp="1"/>
          </p:cNvSpPr>
          <p:nvPr>
            <p:ph type="ftr" sz="quarter" idx="3"/>
          </p:nvPr>
        </p:nvSpPr>
        <p:spPr>
          <a:xfrm>
            <a:off x="2170174"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3"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1452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3888" userDrawn="1">
          <p15:clr>
            <a:srgbClr val="F26B43"/>
          </p15:clr>
        </p15:guide>
        <p15:guide id="10" pos="527" userDrawn="1">
          <p15:clr>
            <a:srgbClr val="F26B43"/>
          </p15:clr>
        </p15:guide>
        <p15:guide id="11" pos="48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4" y="1931414"/>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1581267"/>
          </a:xfrm>
        </p:spPr>
        <p:txBody>
          <a:bodyPr>
            <a:spAutoFit/>
          </a:bodyPr>
          <a:lstStyle/>
          <a:p>
            <a:r>
              <a:rPr lang="en-US" sz="2000" dirty="0"/>
              <a:t>January 13, 2021</a:t>
            </a:r>
          </a:p>
          <a:p>
            <a:r>
              <a:rPr lang="en-US" sz="2400" b="1" dirty="0"/>
              <a:t>Jesus Teaches At The Feast</a:t>
            </a:r>
          </a:p>
          <a:p>
            <a:r>
              <a:rPr lang="en-US" sz="2400" i="1" dirty="0"/>
              <a:t>“</a:t>
            </a:r>
            <a:r>
              <a:rPr lang="en-US" sz="2400" b="1" i="1" dirty="0"/>
              <a:t>I am the light of the world</a:t>
            </a:r>
            <a:r>
              <a:rPr lang="en-US" sz="2400" i="1" dirty="0"/>
              <a:t>”</a:t>
            </a:r>
          </a:p>
          <a:p>
            <a:r>
              <a:rPr lang="en-US" sz="2000" dirty="0"/>
              <a:t>John 8:12-30</a:t>
            </a:r>
          </a:p>
        </p:txBody>
      </p:sp>
    </p:spTree>
    <p:extLst>
      <p:ext uri="{BB962C8B-B14F-4D97-AF65-F5344CB8AC3E}">
        <p14:creationId xmlns:p14="http://schemas.microsoft.com/office/powerpoint/2010/main" val="10057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733424" y="1501264"/>
            <a:ext cx="8269174" cy="4861716"/>
          </a:xfrm>
        </p:spPr>
        <p:txBody>
          <a:bodyPr wrap="square">
            <a:spAutoFit/>
          </a:bodyPr>
          <a:lstStyle/>
          <a:p>
            <a:pPr marL="0" indent="0">
              <a:buNone/>
            </a:pPr>
            <a:r>
              <a:rPr lang="en-US" sz="2400" dirty="0">
                <a:solidFill>
                  <a:schemeClr val="tx1"/>
                </a:solidFill>
              </a:rPr>
              <a:t>8:29-30 – Jesus spoke these words as they were the will of the Father.</a:t>
            </a:r>
          </a:p>
          <a:p>
            <a:r>
              <a:rPr lang="en-US" sz="2400" b="1" dirty="0">
                <a:solidFill>
                  <a:schemeClr val="tx1"/>
                </a:solidFill>
              </a:rPr>
              <a:t>Jesus was wholly submissive to the will of the Father.</a:t>
            </a:r>
          </a:p>
          <a:p>
            <a:r>
              <a:rPr lang="en-US" sz="2400" dirty="0">
                <a:solidFill>
                  <a:schemeClr val="tx1"/>
                </a:solidFill>
              </a:rPr>
              <a:t>Hebrews 10:5-9, </a:t>
            </a:r>
            <a:r>
              <a:rPr lang="en-US" sz="2400" i="1" dirty="0">
                <a:solidFill>
                  <a:schemeClr val="tx1"/>
                </a:solidFill>
              </a:rPr>
              <a:t>“Wherefore when he cometh into the world, he saith, Sacrifice and offering thou wouldest not, But a body didst thou prepare for me; In whole burnt offerings and (sacrifices) for sin thou hadst no pleasure: Then said I, Lo, I am come (In the roll of the book it is written of me) To do thy will, O God. Saying above, Sacrifices and offerings and whole burnt offerings and (sacrifices) for sin thou wouldest not, neither hadst pleasure therein (the which are offered according to the law), then hath he said</a:t>
            </a:r>
            <a:r>
              <a:rPr lang="en-US" sz="2400" b="1" i="1" dirty="0">
                <a:solidFill>
                  <a:schemeClr val="tx1"/>
                </a:solidFill>
              </a:rPr>
              <a:t>, Lo, I am come to do thy will.</a:t>
            </a:r>
            <a:r>
              <a:rPr lang="en-US" sz="2400" i="1" dirty="0">
                <a:solidFill>
                  <a:schemeClr val="tx1"/>
                </a:solidFill>
              </a:rPr>
              <a:t>”</a:t>
            </a:r>
          </a:p>
        </p:txBody>
      </p:sp>
      <p:sp>
        <p:nvSpPr>
          <p:cNvPr id="6" name="Title 1">
            <a:extLst>
              <a:ext uri="{FF2B5EF4-FFF2-40B4-BE49-F238E27FC236}">
                <a16:creationId xmlns:a16="http://schemas.microsoft.com/office/drawing/2014/main" id="{D84321B1-A97B-4AE2-880C-EE16DB858151}"/>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4221464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534968"/>
            <a:ext cx="7200900" cy="694934"/>
          </a:xfrm>
        </p:spPr>
        <p:txBody>
          <a:bodyPr>
            <a:spAutoFit/>
          </a:bodyPr>
          <a:lstStyle/>
          <a:p>
            <a:r>
              <a:rPr lang="en-US" sz="4400" dirty="0">
                <a:solidFill>
                  <a:schemeClr val="tx1"/>
                </a:solidFill>
              </a:rPr>
              <a:t>Are You Pleasing God?</a:t>
            </a:r>
          </a:p>
        </p:txBody>
      </p:sp>
      <p:sp>
        <p:nvSpPr>
          <p:cNvPr id="3" name="Content Placeholder 2"/>
          <p:cNvSpPr>
            <a:spLocks noGrp="1"/>
          </p:cNvSpPr>
          <p:nvPr>
            <p:ph idx="1"/>
          </p:nvPr>
        </p:nvSpPr>
        <p:spPr>
          <a:xfrm>
            <a:off x="659876" y="1682639"/>
            <a:ext cx="8361573" cy="3084755"/>
          </a:xfrm>
        </p:spPr>
        <p:txBody>
          <a:bodyPr wrap="square">
            <a:spAutoFit/>
          </a:bodyPr>
          <a:lstStyle/>
          <a:p>
            <a:pPr marL="0" indent="0">
              <a:buNone/>
            </a:pPr>
            <a:r>
              <a:rPr lang="en-US" sz="2800" dirty="0">
                <a:solidFill>
                  <a:schemeClr val="tx1"/>
                </a:solidFill>
              </a:rPr>
              <a:t>2 Corinthians 5:8-9,</a:t>
            </a:r>
          </a:p>
          <a:p>
            <a:pPr marL="0" indent="0">
              <a:buNone/>
            </a:pPr>
            <a:r>
              <a:rPr lang="en-US" sz="2800" dirty="0">
                <a:solidFill>
                  <a:schemeClr val="tx1"/>
                </a:solidFill>
              </a:rPr>
              <a:t> </a:t>
            </a:r>
            <a:r>
              <a:rPr lang="en-US" sz="2800" i="1" dirty="0">
                <a:solidFill>
                  <a:schemeClr val="tx1"/>
                </a:solidFill>
              </a:rPr>
              <a:t>“We are of good courage, I say, and are willing rather to be absent from the body, and to be at home with the Lord. </a:t>
            </a:r>
            <a:r>
              <a:rPr lang="en-US" sz="2800" b="1" i="1" dirty="0">
                <a:solidFill>
                  <a:schemeClr val="tx1"/>
                </a:solidFill>
              </a:rPr>
              <a:t>Wherefore also </a:t>
            </a:r>
            <a:r>
              <a:rPr lang="en-US" sz="3900" b="1" i="1" u="sng" dirty="0">
                <a:solidFill>
                  <a:schemeClr val="tx1"/>
                </a:solidFill>
              </a:rPr>
              <a:t>we make it our aim</a:t>
            </a:r>
            <a:r>
              <a:rPr lang="en-US" sz="3000" b="1" i="1" dirty="0">
                <a:solidFill>
                  <a:schemeClr val="tx1"/>
                </a:solidFill>
              </a:rPr>
              <a:t>,</a:t>
            </a:r>
            <a:r>
              <a:rPr lang="en-US" sz="2800" b="1" i="1" dirty="0">
                <a:solidFill>
                  <a:schemeClr val="tx1"/>
                </a:solidFill>
              </a:rPr>
              <a:t> whether at home or absent, to be </a:t>
            </a:r>
            <a:r>
              <a:rPr lang="en-US" sz="3600" b="1" i="1" u="sng" dirty="0">
                <a:solidFill>
                  <a:schemeClr val="tx1"/>
                </a:solidFill>
              </a:rPr>
              <a:t>well-pleasing unto him</a:t>
            </a:r>
            <a:r>
              <a:rPr lang="en-US" sz="3600" i="1" dirty="0">
                <a:solidFill>
                  <a:schemeClr val="tx1"/>
                </a:solidFill>
              </a:rPr>
              <a:t>.”</a:t>
            </a:r>
            <a:endParaRPr lang="en-US" sz="2800" i="1" dirty="0">
              <a:solidFill>
                <a:schemeClr val="tx1"/>
              </a:solidFill>
            </a:endParaRPr>
          </a:p>
        </p:txBody>
      </p:sp>
      <p:sp>
        <p:nvSpPr>
          <p:cNvPr id="4" name="Slide Number Placeholder 3"/>
          <p:cNvSpPr>
            <a:spLocks noGrp="1"/>
          </p:cNvSpPr>
          <p:nvPr>
            <p:ph type="sldNum" sz="quarter" idx="12"/>
          </p:nvPr>
        </p:nvSpPr>
        <p:spPr/>
        <p:txBody>
          <a:bodyPr/>
          <a:lstStyle/>
          <a:p>
            <a:fld id="{A811FC38-F7DC-4698-A82F-1952620EAF1C}"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3840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644933"/>
            <a:ext cx="7200900" cy="2072234"/>
          </a:xfrm>
        </p:spPr>
        <p:txBody>
          <a:bodyPr>
            <a:spAutoFit/>
          </a:bodyPr>
          <a:lstStyle/>
          <a:p>
            <a:pPr marL="0" indent="0">
              <a:buNone/>
            </a:pPr>
            <a:r>
              <a:rPr lang="en-US" sz="2800" dirty="0">
                <a:solidFill>
                  <a:schemeClr val="tx1"/>
                </a:solidFill>
              </a:rPr>
              <a:t>1 Corinthians 10:5,</a:t>
            </a:r>
            <a:endParaRPr lang="en-US" sz="2800" i="1" dirty="0">
              <a:solidFill>
                <a:schemeClr val="tx1"/>
              </a:solidFill>
            </a:endParaRPr>
          </a:p>
          <a:p>
            <a:pPr marL="0" indent="0">
              <a:buNone/>
            </a:pPr>
            <a:r>
              <a:rPr lang="en-US" sz="2800" i="1" dirty="0">
                <a:solidFill>
                  <a:schemeClr val="tx1"/>
                </a:solidFill>
              </a:rPr>
              <a:t>“</a:t>
            </a:r>
            <a:r>
              <a:rPr lang="en-US" sz="2800" b="1" i="1" dirty="0">
                <a:solidFill>
                  <a:schemeClr val="tx1"/>
                </a:solidFill>
              </a:rPr>
              <a:t>Howbeit </a:t>
            </a:r>
            <a:r>
              <a:rPr lang="en-US" sz="3600" b="1" i="1" u="sng" dirty="0">
                <a:solidFill>
                  <a:schemeClr val="tx1"/>
                </a:solidFill>
              </a:rPr>
              <a:t>with most of them God was not well pleased</a:t>
            </a:r>
            <a:r>
              <a:rPr lang="en-US" sz="3600" i="1" dirty="0">
                <a:solidFill>
                  <a:schemeClr val="tx1"/>
                </a:solidFill>
              </a:rPr>
              <a:t>:</a:t>
            </a:r>
            <a:r>
              <a:rPr lang="en-US" sz="3600" b="1" i="1" dirty="0">
                <a:solidFill>
                  <a:schemeClr val="tx1"/>
                </a:solidFill>
              </a:rPr>
              <a:t> </a:t>
            </a:r>
            <a:r>
              <a:rPr lang="en-US" sz="2800" i="1" dirty="0">
                <a:solidFill>
                  <a:schemeClr val="tx1"/>
                </a:solidFill>
              </a:rPr>
              <a:t>for they were overthrown in the wilderness.”</a:t>
            </a:r>
          </a:p>
        </p:txBody>
      </p:sp>
      <p:sp>
        <p:nvSpPr>
          <p:cNvPr id="4" name="Slide Number Placeholder 3"/>
          <p:cNvSpPr>
            <a:spLocks noGrp="1"/>
          </p:cNvSpPr>
          <p:nvPr>
            <p:ph type="sldNum" sz="quarter" idx="12"/>
          </p:nvPr>
        </p:nvSpPr>
        <p:spPr/>
        <p:txBody>
          <a:bodyPr/>
          <a:lstStyle/>
          <a:p>
            <a:fld id="{A811FC38-F7DC-4698-A82F-1952620EAF1C}" type="slidenum">
              <a:rPr lang="en-US" smtClean="0">
                <a:solidFill>
                  <a:prstClr val="black"/>
                </a:solidFill>
              </a:rPr>
              <a:pPr/>
              <a:t>12</a:t>
            </a:fld>
            <a:endParaRPr lang="en-US">
              <a:solidFill>
                <a:prstClr val="black"/>
              </a:solidFill>
            </a:endParaRPr>
          </a:p>
        </p:txBody>
      </p:sp>
      <p:sp>
        <p:nvSpPr>
          <p:cNvPr id="7" name="Title 1">
            <a:extLst>
              <a:ext uri="{FF2B5EF4-FFF2-40B4-BE49-F238E27FC236}">
                <a16:creationId xmlns:a16="http://schemas.microsoft.com/office/drawing/2014/main" id="{484B40EC-2076-409E-8AFD-81FB27BCBEC9}"/>
              </a:ext>
            </a:extLst>
          </p:cNvPr>
          <p:cNvSpPr>
            <a:spLocks noGrp="1"/>
          </p:cNvSpPr>
          <p:nvPr>
            <p:ph type="title"/>
          </p:nvPr>
        </p:nvSpPr>
        <p:spPr>
          <a:xfrm>
            <a:off x="1028700" y="534968"/>
            <a:ext cx="7200900" cy="694934"/>
          </a:xfrm>
        </p:spPr>
        <p:txBody>
          <a:bodyPr>
            <a:spAutoFit/>
          </a:bodyPr>
          <a:lstStyle/>
          <a:p>
            <a:r>
              <a:rPr lang="en-US" sz="4400" dirty="0">
                <a:solidFill>
                  <a:schemeClr val="tx1"/>
                </a:solidFill>
              </a:rPr>
              <a:t>Are You Pleasing God?</a:t>
            </a:r>
          </a:p>
        </p:txBody>
      </p:sp>
    </p:spTree>
    <p:extLst>
      <p:ext uri="{BB962C8B-B14F-4D97-AF65-F5344CB8AC3E}">
        <p14:creationId xmlns:p14="http://schemas.microsoft.com/office/powerpoint/2010/main" val="2684883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54921"/>
            <a:ext cx="8383571" cy="4922079"/>
          </a:xfrm>
          <a:noFill/>
        </p:spPr>
        <p:txBody>
          <a:bodyPr wrap="square">
            <a:spAutoFit/>
          </a:bodyPr>
          <a:lstStyle/>
          <a:p>
            <a:pPr marL="0" indent="0">
              <a:buNone/>
            </a:pPr>
            <a:r>
              <a:rPr lang="en-US" sz="2800" dirty="0">
                <a:solidFill>
                  <a:schemeClr val="tx1"/>
                </a:solidFill>
              </a:rPr>
              <a:t>1 Thessalonians 2:14-16,</a:t>
            </a:r>
          </a:p>
          <a:p>
            <a:pPr marL="0" indent="0">
              <a:buNone/>
            </a:pPr>
            <a:r>
              <a:rPr lang="en-US" sz="2800" i="1" dirty="0">
                <a:solidFill>
                  <a:schemeClr val="tx1"/>
                </a:solidFill>
              </a:rPr>
              <a:t>“For ye, brethren, became imitators of the churches of God which are in Judaea in Christ Jesus: for ye also suffered the same things of your own countrymen, even as they did of the Jews; </a:t>
            </a:r>
            <a:r>
              <a:rPr lang="en-US" sz="2800" b="1" i="1" dirty="0">
                <a:solidFill>
                  <a:schemeClr val="tx1"/>
                </a:solidFill>
              </a:rPr>
              <a:t>who both killed the Lord Jesus and the prophets, and drove out us, and </a:t>
            </a:r>
            <a:r>
              <a:rPr lang="en-US" sz="3600" b="1" i="1" u="sng" dirty="0">
                <a:solidFill>
                  <a:schemeClr val="tx1"/>
                </a:solidFill>
              </a:rPr>
              <a:t>pleased not God</a:t>
            </a:r>
            <a:r>
              <a:rPr lang="en-US" sz="3600" b="1" i="1" dirty="0">
                <a:solidFill>
                  <a:schemeClr val="tx1"/>
                </a:solidFill>
              </a:rPr>
              <a:t>, </a:t>
            </a:r>
            <a:r>
              <a:rPr lang="en-US" sz="2800" i="1" dirty="0">
                <a:solidFill>
                  <a:schemeClr val="tx1"/>
                </a:solidFill>
              </a:rPr>
              <a:t>and are contrary to all men; forbidding us to speak to the Gentiles that they may be saved; to fill up their sins always: but the wrath is come upon them to the uttermost.”</a:t>
            </a:r>
            <a:r>
              <a:rPr lang="en-US" sz="2800" dirty="0">
                <a:solidFill>
                  <a:schemeClr val="tx1"/>
                </a:solidFill>
              </a:rPr>
              <a:t> (cf. Acts 17:1ff)</a:t>
            </a:r>
          </a:p>
        </p:txBody>
      </p:sp>
      <p:sp>
        <p:nvSpPr>
          <p:cNvPr id="4" name="Slide Number Placeholder 3"/>
          <p:cNvSpPr>
            <a:spLocks noGrp="1"/>
          </p:cNvSpPr>
          <p:nvPr>
            <p:ph type="sldNum" sz="quarter" idx="12"/>
          </p:nvPr>
        </p:nvSpPr>
        <p:spPr/>
        <p:txBody>
          <a:bodyPr/>
          <a:lstStyle/>
          <a:p>
            <a:fld id="{A811FC38-F7DC-4698-A82F-1952620EAF1C}" type="slidenum">
              <a:rPr lang="en-US" smtClean="0">
                <a:solidFill>
                  <a:prstClr val="black"/>
                </a:solidFill>
              </a:rPr>
              <a:pPr/>
              <a:t>13</a:t>
            </a:fld>
            <a:endParaRPr lang="en-US">
              <a:solidFill>
                <a:prstClr val="black"/>
              </a:solidFill>
            </a:endParaRPr>
          </a:p>
        </p:txBody>
      </p:sp>
      <p:sp>
        <p:nvSpPr>
          <p:cNvPr id="7" name="Title 1">
            <a:extLst>
              <a:ext uri="{FF2B5EF4-FFF2-40B4-BE49-F238E27FC236}">
                <a16:creationId xmlns:a16="http://schemas.microsoft.com/office/drawing/2014/main" id="{444A06B8-D4FB-4C07-B0AF-782CB48377BC}"/>
              </a:ext>
            </a:extLst>
          </p:cNvPr>
          <p:cNvSpPr>
            <a:spLocks noGrp="1"/>
          </p:cNvSpPr>
          <p:nvPr>
            <p:ph type="title"/>
          </p:nvPr>
        </p:nvSpPr>
        <p:spPr>
          <a:xfrm>
            <a:off x="1028700" y="534968"/>
            <a:ext cx="7200900" cy="694934"/>
          </a:xfrm>
        </p:spPr>
        <p:txBody>
          <a:bodyPr>
            <a:spAutoFit/>
          </a:bodyPr>
          <a:lstStyle/>
          <a:p>
            <a:r>
              <a:rPr lang="en-US" sz="4400" dirty="0">
                <a:solidFill>
                  <a:schemeClr val="tx1"/>
                </a:solidFill>
              </a:rPr>
              <a:t>Are You Pleasing God?</a:t>
            </a:r>
          </a:p>
        </p:txBody>
      </p:sp>
    </p:spTree>
    <p:extLst>
      <p:ext uri="{BB962C8B-B14F-4D97-AF65-F5344CB8AC3E}">
        <p14:creationId xmlns:p14="http://schemas.microsoft.com/office/powerpoint/2010/main" val="535294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607225"/>
            <a:ext cx="7200900" cy="3171637"/>
          </a:xfrm>
        </p:spPr>
        <p:txBody>
          <a:bodyPr>
            <a:spAutoFit/>
          </a:bodyPr>
          <a:lstStyle/>
          <a:p>
            <a:pPr marL="0" indent="0">
              <a:buNone/>
            </a:pPr>
            <a:r>
              <a:rPr lang="en-US" sz="2800" dirty="0">
                <a:solidFill>
                  <a:schemeClr val="tx1"/>
                </a:solidFill>
              </a:rPr>
              <a:t>Ephesians 5:7-10,</a:t>
            </a:r>
          </a:p>
          <a:p>
            <a:pPr marL="0" indent="0">
              <a:buNone/>
            </a:pPr>
            <a:r>
              <a:rPr lang="en-US" sz="2800" i="1" dirty="0">
                <a:solidFill>
                  <a:schemeClr val="tx1"/>
                </a:solidFill>
              </a:rPr>
              <a:t>“Be not ye therefore partakers with them; For ye were once darkness, but are now light in the Lord: walk as children of light (for the fruit of the light is in all goodness and righteousness and truth), </a:t>
            </a:r>
            <a:r>
              <a:rPr lang="en-US" sz="2800" b="1" i="1" dirty="0">
                <a:solidFill>
                  <a:schemeClr val="tx1"/>
                </a:solidFill>
              </a:rPr>
              <a:t>proving what is </a:t>
            </a:r>
            <a:r>
              <a:rPr lang="en-US" sz="3600" b="1" i="1" u="sng" dirty="0">
                <a:solidFill>
                  <a:schemeClr val="tx1"/>
                </a:solidFill>
              </a:rPr>
              <a:t>well-pleasing unto the Lord</a:t>
            </a:r>
            <a:r>
              <a:rPr lang="en-US" sz="3600" i="1" dirty="0">
                <a:solidFill>
                  <a:schemeClr val="tx1"/>
                </a:solidFill>
              </a:rPr>
              <a:t>.”</a:t>
            </a:r>
            <a:endParaRPr lang="en-US" sz="2800" i="1" dirty="0">
              <a:solidFill>
                <a:schemeClr val="tx1"/>
              </a:solidFill>
            </a:endParaRPr>
          </a:p>
        </p:txBody>
      </p:sp>
      <p:sp>
        <p:nvSpPr>
          <p:cNvPr id="4" name="Slide Number Placeholder 3"/>
          <p:cNvSpPr>
            <a:spLocks noGrp="1"/>
          </p:cNvSpPr>
          <p:nvPr>
            <p:ph type="sldNum" sz="quarter" idx="12"/>
          </p:nvPr>
        </p:nvSpPr>
        <p:spPr/>
        <p:txBody>
          <a:bodyPr/>
          <a:lstStyle/>
          <a:p>
            <a:fld id="{A811FC38-F7DC-4698-A82F-1952620EAF1C}" type="slidenum">
              <a:rPr lang="en-US" smtClean="0">
                <a:solidFill>
                  <a:prstClr val="black"/>
                </a:solidFill>
              </a:rPr>
              <a:pPr/>
              <a:t>14</a:t>
            </a:fld>
            <a:endParaRPr lang="en-US">
              <a:solidFill>
                <a:prstClr val="black"/>
              </a:solidFill>
            </a:endParaRPr>
          </a:p>
        </p:txBody>
      </p:sp>
      <p:sp>
        <p:nvSpPr>
          <p:cNvPr id="7" name="Title 1">
            <a:extLst>
              <a:ext uri="{FF2B5EF4-FFF2-40B4-BE49-F238E27FC236}">
                <a16:creationId xmlns:a16="http://schemas.microsoft.com/office/drawing/2014/main" id="{292527B5-C6F9-4908-8A11-FFF0227EE507}"/>
              </a:ext>
            </a:extLst>
          </p:cNvPr>
          <p:cNvSpPr>
            <a:spLocks noGrp="1"/>
          </p:cNvSpPr>
          <p:nvPr>
            <p:ph type="title"/>
          </p:nvPr>
        </p:nvSpPr>
        <p:spPr>
          <a:xfrm>
            <a:off x="1028700" y="534968"/>
            <a:ext cx="7200900" cy="694934"/>
          </a:xfrm>
        </p:spPr>
        <p:txBody>
          <a:bodyPr>
            <a:spAutoFit/>
          </a:bodyPr>
          <a:lstStyle/>
          <a:p>
            <a:r>
              <a:rPr lang="en-US" sz="4400" dirty="0">
                <a:solidFill>
                  <a:schemeClr val="tx1"/>
                </a:solidFill>
              </a:rPr>
              <a:t>Are You Pleasing God?</a:t>
            </a:r>
          </a:p>
        </p:txBody>
      </p:sp>
    </p:spTree>
    <p:extLst>
      <p:ext uri="{BB962C8B-B14F-4D97-AF65-F5344CB8AC3E}">
        <p14:creationId xmlns:p14="http://schemas.microsoft.com/office/powerpoint/2010/main" val="3628694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733424" y="1501264"/>
            <a:ext cx="8220076" cy="4102405"/>
          </a:xfrm>
        </p:spPr>
        <p:txBody>
          <a:bodyPr>
            <a:spAutoFit/>
          </a:bodyPr>
          <a:lstStyle/>
          <a:p>
            <a:pPr marL="0" indent="0">
              <a:buNone/>
            </a:pPr>
            <a:r>
              <a:rPr lang="en-US" sz="2400" dirty="0">
                <a:solidFill>
                  <a:schemeClr val="tx1"/>
                </a:solidFill>
              </a:rPr>
              <a:t>8:29-30 – Jesus spoke these words as they were the will of the Father.</a:t>
            </a:r>
          </a:p>
          <a:p>
            <a:r>
              <a:rPr lang="en-US" sz="2400" dirty="0">
                <a:solidFill>
                  <a:schemeClr val="tx1"/>
                </a:solidFill>
              </a:rPr>
              <a:t>NOTE: “Jesus only” doctrine easily refuted here. Two wills are represented here.</a:t>
            </a:r>
          </a:p>
          <a:p>
            <a:pPr lvl="1"/>
            <a:r>
              <a:rPr lang="en-US" sz="2400" i="0" dirty="0">
                <a:solidFill>
                  <a:schemeClr val="tx1"/>
                </a:solidFill>
              </a:rPr>
              <a:t>Are you obedient to all His commandments?</a:t>
            </a:r>
          </a:p>
          <a:p>
            <a:r>
              <a:rPr lang="en-US" sz="2400" i="0" dirty="0">
                <a:solidFill>
                  <a:schemeClr val="tx1"/>
                </a:solidFill>
              </a:rPr>
              <a:t>Some in that audience had honest hearts, and as He spoke these words, </a:t>
            </a:r>
            <a:r>
              <a:rPr lang="en-US" sz="2400" i="1" dirty="0">
                <a:solidFill>
                  <a:schemeClr val="tx1"/>
                </a:solidFill>
              </a:rPr>
              <a:t>“they believed.”</a:t>
            </a:r>
          </a:p>
          <a:p>
            <a:r>
              <a:rPr lang="en-US" sz="2400" dirty="0">
                <a:solidFill>
                  <a:schemeClr val="tx1"/>
                </a:solidFill>
              </a:rPr>
              <a:t>John 8:30, </a:t>
            </a:r>
            <a:r>
              <a:rPr lang="en-US" sz="2400" i="1" dirty="0">
                <a:solidFill>
                  <a:schemeClr val="tx1"/>
                </a:solidFill>
              </a:rPr>
              <a:t>“As he spake these things, many believed on him.”</a:t>
            </a:r>
            <a:r>
              <a:rPr lang="en-US" sz="2400" dirty="0">
                <a:solidFill>
                  <a:schemeClr val="tx1"/>
                </a:solidFill>
              </a:rPr>
              <a:t> cf. John 6:14; 12:42-43</a:t>
            </a:r>
          </a:p>
          <a:p>
            <a:pPr lvl="1"/>
            <a:r>
              <a:rPr lang="en-US" sz="2400" dirty="0">
                <a:solidFill>
                  <a:schemeClr val="tx1"/>
                </a:solidFill>
              </a:rPr>
              <a:t>The depth of their “belief” might be subject to question.</a:t>
            </a:r>
            <a:endParaRPr lang="en-US" sz="2400" i="1" dirty="0">
              <a:solidFill>
                <a:schemeClr val="tx1"/>
              </a:solidFill>
            </a:endParaRPr>
          </a:p>
        </p:txBody>
      </p:sp>
      <p:sp>
        <p:nvSpPr>
          <p:cNvPr id="7" name="Title 1">
            <a:extLst>
              <a:ext uri="{FF2B5EF4-FFF2-40B4-BE49-F238E27FC236}">
                <a16:creationId xmlns:a16="http://schemas.microsoft.com/office/drawing/2014/main" id="{E485CC0E-FDE8-4DD8-9167-AB10CB553A0F}"/>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107111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01220-6181-46F3-86B8-4D36268F285A}"/>
              </a:ext>
            </a:extLst>
          </p:cNvPr>
          <p:cNvSpPr>
            <a:spLocks noGrp="1"/>
          </p:cNvSpPr>
          <p:nvPr>
            <p:ph idx="1"/>
          </p:nvPr>
        </p:nvSpPr>
        <p:spPr>
          <a:xfrm>
            <a:off x="631596" y="1593524"/>
            <a:ext cx="8436990" cy="5118196"/>
          </a:xfrm>
        </p:spPr>
        <p:txBody>
          <a:bodyPr wrap="square">
            <a:spAutoFit/>
          </a:bodyPr>
          <a:lstStyle/>
          <a:p>
            <a:pPr marL="0" indent="0">
              <a:buNone/>
            </a:pPr>
            <a:r>
              <a:rPr lang="en-US" sz="2400" b="1" u="none" strike="noStrike" baseline="0" dirty="0">
                <a:solidFill>
                  <a:schemeClr val="tx1"/>
                </a:solidFill>
              </a:rPr>
              <a:t>John 8:21-24,</a:t>
            </a:r>
            <a:r>
              <a:rPr lang="en-US" sz="2400" u="none" strike="noStrike" baseline="0" dirty="0">
                <a:solidFill>
                  <a:schemeClr val="tx1"/>
                </a:solidFill>
              </a:rPr>
              <a:t> </a:t>
            </a:r>
            <a:r>
              <a:rPr lang="en-US" sz="2400" i="1" u="none" strike="noStrike" baseline="0" dirty="0">
                <a:solidFill>
                  <a:schemeClr val="tx1"/>
                </a:solidFill>
              </a:rPr>
              <a:t>“</a:t>
            </a:r>
            <a:r>
              <a:rPr lang="en-US" sz="2400" b="1" i="1" u="none" strike="noStrike" baseline="0" dirty="0">
                <a:solidFill>
                  <a:schemeClr val="tx1"/>
                </a:solidFill>
              </a:rPr>
              <a:t>For except ye believe that I am He</a:t>
            </a:r>
            <a:r>
              <a:rPr lang="en-US" sz="2400" i="1" u="none" strike="noStrike" baseline="0" dirty="0">
                <a:solidFill>
                  <a:schemeClr val="tx1"/>
                </a:solidFill>
              </a:rPr>
              <a:t> …”</a:t>
            </a:r>
          </a:p>
          <a:p>
            <a:r>
              <a:rPr lang="en-US" sz="2400" b="0" i="0" u="none" strike="noStrike" baseline="0" dirty="0">
                <a:solidFill>
                  <a:schemeClr val="tx1"/>
                </a:solidFill>
              </a:rPr>
              <a:t>They mocked Him as they had before because He said He would go away and they would not find Him.</a:t>
            </a:r>
            <a:br>
              <a:rPr lang="en-US" sz="2400" b="0" i="0" u="none" strike="noStrike" baseline="0" dirty="0">
                <a:solidFill>
                  <a:schemeClr val="tx1"/>
                </a:solidFill>
              </a:rPr>
            </a:br>
            <a:r>
              <a:rPr lang="en-US" sz="2400" b="0" i="0" u="none" strike="noStrike" baseline="0" dirty="0">
                <a:solidFill>
                  <a:schemeClr val="tx1"/>
                </a:solidFill>
              </a:rPr>
              <a:t>(cf. 7:33-36)</a:t>
            </a:r>
          </a:p>
          <a:p>
            <a:r>
              <a:rPr lang="en-US" sz="2400" b="0" i="0" u="none" strike="noStrike" baseline="0" dirty="0">
                <a:solidFill>
                  <a:schemeClr val="tx1"/>
                </a:solidFill>
              </a:rPr>
              <a:t>They reasoned only from a fleshly viewpoint when Jesus spoke with a heavenly perception. </a:t>
            </a:r>
            <a:r>
              <a:rPr lang="en-US" sz="2400" b="0" i="1" u="none" strike="noStrike" baseline="0" dirty="0">
                <a:solidFill>
                  <a:schemeClr val="tx1"/>
                </a:solidFill>
              </a:rPr>
              <a:t>“Ye are </a:t>
            </a:r>
            <a:r>
              <a:rPr lang="en-US" sz="2400" i="1" dirty="0">
                <a:solidFill>
                  <a:schemeClr val="tx1"/>
                </a:solidFill>
              </a:rPr>
              <a:t>from beneath … of this world.”</a:t>
            </a:r>
            <a:r>
              <a:rPr lang="en-US" sz="2400" dirty="0">
                <a:solidFill>
                  <a:schemeClr val="tx1"/>
                </a:solidFill>
              </a:rPr>
              <a:t> </a:t>
            </a:r>
            <a:r>
              <a:rPr lang="en-US" sz="2400" b="0" i="0" u="none" strike="noStrike" baseline="0" dirty="0">
                <a:solidFill>
                  <a:schemeClr val="tx1"/>
                </a:solidFill>
              </a:rPr>
              <a:t>The Lord points out the difference between this group and himself as to both their origin and nature. He is from heaven. They are of this realm of sin and death.</a:t>
            </a:r>
          </a:p>
          <a:p>
            <a:r>
              <a:rPr lang="en-US" sz="2400" b="0" i="0" u="none" strike="noStrike" baseline="0" dirty="0">
                <a:solidFill>
                  <a:schemeClr val="tx1"/>
                </a:solidFill>
              </a:rPr>
              <a:t>He must return to his Father but they, in their unbelief, must die in their sins.</a:t>
            </a:r>
          </a:p>
          <a:p>
            <a:r>
              <a:rPr lang="en-US" sz="2400" dirty="0">
                <a:solidFill>
                  <a:schemeClr val="tx1"/>
                </a:solidFill>
              </a:rPr>
              <a:t>They will die looking, hopelessly, for the Savior whom they have, and have rejected.</a:t>
            </a:r>
          </a:p>
        </p:txBody>
      </p:sp>
      <p:sp>
        <p:nvSpPr>
          <p:cNvPr id="6" name="Title 1">
            <a:extLst>
              <a:ext uri="{FF2B5EF4-FFF2-40B4-BE49-F238E27FC236}">
                <a16:creationId xmlns:a16="http://schemas.microsoft.com/office/drawing/2014/main" id="{1D8D4BDF-6F77-468C-977B-11ABBE776CF5}"/>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93347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342D51-A524-4895-B695-80B06CC8DF5B}"/>
              </a:ext>
            </a:extLst>
          </p:cNvPr>
          <p:cNvSpPr>
            <a:spLocks noGrp="1"/>
          </p:cNvSpPr>
          <p:nvPr>
            <p:ph idx="1"/>
          </p:nvPr>
        </p:nvSpPr>
        <p:spPr>
          <a:xfrm>
            <a:off x="1028700" y="1569517"/>
            <a:ext cx="7200900" cy="4552144"/>
          </a:xfrm>
        </p:spPr>
        <p:txBody>
          <a:bodyPr>
            <a:spAutoFit/>
          </a:bodyPr>
          <a:lstStyle/>
          <a:p>
            <a:pPr marL="0" indent="0">
              <a:buNone/>
            </a:pPr>
            <a:r>
              <a:rPr lang="en-US" sz="2400" b="1" u="none" strike="noStrike" baseline="0" dirty="0">
                <a:solidFill>
                  <a:schemeClr val="tx1"/>
                </a:solidFill>
              </a:rPr>
              <a:t>John 8:24</a:t>
            </a:r>
            <a:r>
              <a:rPr lang="en-US" sz="2400" u="none" strike="noStrike" baseline="0" dirty="0">
                <a:solidFill>
                  <a:schemeClr val="tx1"/>
                </a:solidFill>
              </a:rPr>
              <a:t>, </a:t>
            </a:r>
            <a:r>
              <a:rPr lang="en-US" sz="2400" i="1" u="none" strike="noStrike" baseline="0" dirty="0">
                <a:solidFill>
                  <a:schemeClr val="tx1"/>
                </a:solidFill>
              </a:rPr>
              <a:t>“</a:t>
            </a:r>
            <a:r>
              <a:rPr lang="en-US" sz="2400" b="1" i="1" u="none" strike="noStrike" baseline="0" dirty="0">
                <a:solidFill>
                  <a:schemeClr val="tx1"/>
                </a:solidFill>
              </a:rPr>
              <a:t>Ye shall die in your sins</a:t>
            </a:r>
            <a:r>
              <a:rPr lang="en-US" sz="2400" i="1" u="none" strike="noStrike" baseline="0" dirty="0">
                <a:solidFill>
                  <a:schemeClr val="tx1"/>
                </a:solidFill>
              </a:rPr>
              <a:t>.”</a:t>
            </a:r>
            <a:br>
              <a:rPr lang="en-US" sz="2400" b="1" i="1" u="none" strike="noStrike" baseline="0" dirty="0">
                <a:solidFill>
                  <a:schemeClr val="tx1"/>
                </a:solidFill>
              </a:rPr>
            </a:br>
            <a:r>
              <a:rPr lang="en-US" sz="2400" b="0" i="0" u="none" strike="noStrike" baseline="0" dirty="0">
                <a:solidFill>
                  <a:schemeClr val="tx1"/>
                </a:solidFill>
              </a:rPr>
              <a:t>Jesus spoke clearly and precisely.</a:t>
            </a:r>
          </a:p>
          <a:p>
            <a:r>
              <a:rPr lang="en-US" sz="2400" b="0" i="0" u="none" strike="noStrike" baseline="0" dirty="0">
                <a:solidFill>
                  <a:schemeClr val="tx1"/>
                </a:solidFill>
              </a:rPr>
              <a:t>Unless we believe Jesus is the Christ we will be lost. He claims to be </a:t>
            </a:r>
            <a:r>
              <a:rPr lang="en-US" sz="2400" b="0" i="1" u="none" strike="noStrike" baseline="0" dirty="0">
                <a:solidFill>
                  <a:schemeClr val="tx1"/>
                </a:solidFill>
              </a:rPr>
              <a:t>“I AM.”</a:t>
            </a:r>
            <a:r>
              <a:rPr lang="en-US" sz="2400" b="0" u="none" strike="noStrike" baseline="0" dirty="0">
                <a:solidFill>
                  <a:schemeClr val="tx1"/>
                </a:solidFill>
              </a:rPr>
              <a:t> cf. Exodus 3:14</a:t>
            </a:r>
          </a:p>
          <a:p>
            <a:r>
              <a:rPr lang="en-US" sz="2400" b="0" i="0" u="none" strike="noStrike" baseline="0" dirty="0">
                <a:solidFill>
                  <a:schemeClr val="tx1"/>
                </a:solidFill>
              </a:rPr>
              <a:t>What about sincere Jews, Muslims, Hindus, etc.?</a:t>
            </a:r>
          </a:p>
          <a:p>
            <a:r>
              <a:rPr lang="en-US" sz="2400" b="0" i="0" u="none" strike="noStrike" baseline="0" dirty="0">
                <a:solidFill>
                  <a:schemeClr val="tx1"/>
                </a:solidFill>
              </a:rPr>
              <a:t>Some modern preachers would condemn Jesus for being too narrow. We find it difficult to say anyone is lost.</a:t>
            </a:r>
          </a:p>
          <a:p>
            <a:r>
              <a:rPr lang="en-US" sz="2400" b="0" i="0" u="none" strike="noStrike" baseline="0" dirty="0">
                <a:solidFill>
                  <a:schemeClr val="tx1"/>
                </a:solidFill>
              </a:rPr>
              <a:t>Yet, to preach the Spirit-revealed word is to convict of sin. (John 16:8)</a:t>
            </a:r>
          </a:p>
          <a:p>
            <a:r>
              <a:rPr lang="en-US" sz="2400" dirty="0">
                <a:solidFill>
                  <a:schemeClr val="tx1"/>
                </a:solidFill>
              </a:rPr>
              <a:t>We all make a choice!</a:t>
            </a:r>
            <a:endParaRPr lang="en-US" sz="2400" b="0" i="0" u="none" strike="noStrike" baseline="0" dirty="0">
              <a:solidFill>
                <a:schemeClr val="tx1"/>
              </a:solidFill>
            </a:endParaRPr>
          </a:p>
        </p:txBody>
      </p:sp>
      <p:sp>
        <p:nvSpPr>
          <p:cNvPr id="6" name="Title 1">
            <a:extLst>
              <a:ext uri="{FF2B5EF4-FFF2-40B4-BE49-F238E27FC236}">
                <a16:creationId xmlns:a16="http://schemas.microsoft.com/office/drawing/2014/main" id="{E3008E2E-660A-4A3F-A07E-1601D8E3EFCB}"/>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2469774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5" y="1501264"/>
            <a:ext cx="8449461" cy="4989956"/>
          </a:xfrm>
        </p:spPr>
        <p:txBody>
          <a:bodyPr wrap="square">
            <a:spAutoFit/>
          </a:bodyPr>
          <a:lstStyle/>
          <a:p>
            <a:pPr marL="0" indent="0">
              <a:buNone/>
            </a:pPr>
            <a:r>
              <a:rPr lang="en-US" sz="2400" b="1" i="0" u="none" strike="noStrike" baseline="0" dirty="0">
                <a:solidFill>
                  <a:schemeClr val="tx1"/>
                </a:solidFill>
              </a:rPr>
              <a:t>8:25-28</a:t>
            </a:r>
            <a:r>
              <a:rPr lang="en-US" sz="2400" i="0" u="none" strike="noStrike" baseline="0" dirty="0">
                <a:solidFill>
                  <a:schemeClr val="tx1"/>
                </a:solidFill>
              </a:rPr>
              <a:t>,</a:t>
            </a:r>
            <a:r>
              <a:rPr lang="en-US" sz="2400" b="1" i="0" u="none" strike="noStrike" baseline="0" dirty="0">
                <a:solidFill>
                  <a:schemeClr val="tx1"/>
                </a:solidFill>
              </a:rPr>
              <a:t> </a:t>
            </a:r>
            <a:r>
              <a:rPr lang="en-US" sz="2400" i="1" dirty="0">
                <a:solidFill>
                  <a:schemeClr val="tx1"/>
                </a:solidFill>
              </a:rPr>
              <a:t>“</a:t>
            </a:r>
            <a:r>
              <a:rPr lang="en-US" sz="2400" i="1" u="none" strike="noStrike" baseline="0" dirty="0">
                <a:solidFill>
                  <a:schemeClr val="tx1"/>
                </a:solidFill>
              </a:rPr>
              <a:t>They said therefore unto him, Who art thou? Jesus said unto them, Even that which I have also spoken unto you from the beginning.”</a:t>
            </a:r>
          </a:p>
          <a:p>
            <a:pPr marL="0" indent="0">
              <a:buNone/>
            </a:pPr>
            <a:r>
              <a:rPr lang="en-US" sz="2400" b="1" i="0" u="none" strike="noStrike" baseline="0" dirty="0">
                <a:solidFill>
                  <a:schemeClr val="tx1"/>
                </a:solidFill>
              </a:rPr>
              <a:t>Jesus had repeatedly told them He was the Christ, the Son of God!</a:t>
            </a:r>
          </a:p>
          <a:p>
            <a:r>
              <a:rPr lang="en-US" sz="2400" dirty="0">
                <a:solidFill>
                  <a:schemeClr val="tx1"/>
                </a:solidFill>
              </a:rPr>
              <a:t>The Samaritan woman said to Jesus, </a:t>
            </a:r>
            <a:r>
              <a:rPr lang="en-US" sz="2400" i="1" dirty="0">
                <a:solidFill>
                  <a:schemeClr val="tx1"/>
                </a:solidFill>
              </a:rPr>
              <a:t>“I know that Messiah cometh (he that is called Christ): when he is come, he will declare unto us all things.” </a:t>
            </a:r>
            <a:r>
              <a:rPr lang="en-US" sz="2400" dirty="0">
                <a:solidFill>
                  <a:schemeClr val="tx1"/>
                </a:solidFill>
              </a:rPr>
              <a:t>Then Jesus said to her, </a:t>
            </a:r>
            <a:r>
              <a:rPr lang="en-US" sz="2400" i="1" dirty="0">
                <a:solidFill>
                  <a:schemeClr val="tx1"/>
                </a:solidFill>
              </a:rPr>
              <a:t>“I that speak unto thee am (he)”</a:t>
            </a:r>
            <a:r>
              <a:rPr lang="en-US" sz="2400" dirty="0">
                <a:solidFill>
                  <a:schemeClr val="tx1"/>
                </a:solidFill>
              </a:rPr>
              <a:t> (John 4:25-26).</a:t>
            </a:r>
          </a:p>
          <a:p>
            <a:r>
              <a:rPr lang="en-US" sz="2400" dirty="0">
                <a:solidFill>
                  <a:schemeClr val="tx1"/>
                </a:solidFill>
              </a:rPr>
              <a:t>After healing a man who had been lame for thirty-eight years, Jesus claimed, </a:t>
            </a:r>
            <a:r>
              <a:rPr lang="en-US" sz="2400" i="1" dirty="0">
                <a:solidFill>
                  <a:schemeClr val="tx1"/>
                </a:solidFill>
              </a:rPr>
              <a:t>“My Father worketh even until now, and I work”</a:t>
            </a:r>
            <a:r>
              <a:rPr lang="en-US" sz="2400" dirty="0">
                <a:solidFill>
                  <a:schemeClr val="tx1"/>
                </a:solidFill>
              </a:rPr>
              <a:t> (John 5:17). The Jews understood His claim and </a:t>
            </a:r>
            <a:r>
              <a:rPr lang="en-US" sz="2400" i="1" dirty="0">
                <a:solidFill>
                  <a:schemeClr val="tx1"/>
                </a:solidFill>
              </a:rPr>
              <a:t>“sought the more to kill him”</a:t>
            </a:r>
            <a:r>
              <a:rPr lang="en-US" sz="2400" dirty="0">
                <a:solidFill>
                  <a:schemeClr val="tx1"/>
                </a:solidFill>
              </a:rPr>
              <a:t> (John 5:18).</a:t>
            </a:r>
          </a:p>
        </p:txBody>
      </p:sp>
      <p:sp>
        <p:nvSpPr>
          <p:cNvPr id="6" name="Title 1">
            <a:extLst>
              <a:ext uri="{FF2B5EF4-FFF2-40B4-BE49-F238E27FC236}">
                <a16:creationId xmlns:a16="http://schemas.microsoft.com/office/drawing/2014/main" id="{400E61BE-040E-46BD-BDB7-9A9F067D2AC8}"/>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2176178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5" y="1586107"/>
            <a:ext cx="8383473" cy="3473130"/>
          </a:xfrm>
        </p:spPr>
        <p:txBody>
          <a:bodyPr wrap="square">
            <a:spAutoFit/>
          </a:bodyPr>
          <a:lstStyle/>
          <a:p>
            <a:pPr marL="0" indent="0">
              <a:buNone/>
            </a:pPr>
            <a:r>
              <a:rPr lang="en-US" sz="2400" b="1" i="0" u="none" strike="noStrike" baseline="0" dirty="0">
                <a:solidFill>
                  <a:schemeClr val="tx1"/>
                </a:solidFill>
              </a:rPr>
              <a:t>8:25-28 – Jesus had repeatedly told them He was the Christ, the Son of God.</a:t>
            </a:r>
          </a:p>
          <a:p>
            <a:r>
              <a:rPr lang="en-US" sz="2400" dirty="0">
                <a:solidFill>
                  <a:schemeClr val="tx1"/>
                </a:solidFill>
              </a:rPr>
              <a:t>Jesus claimed that He was not of this world and then said, </a:t>
            </a:r>
            <a:r>
              <a:rPr lang="en-US" sz="2400" i="1" dirty="0">
                <a:solidFill>
                  <a:schemeClr val="tx1"/>
                </a:solidFill>
              </a:rPr>
              <a:t>“for except ye believe that I am (he), ye shall die in your sins”</a:t>
            </a:r>
            <a:r>
              <a:rPr lang="en-US" sz="2400" dirty="0">
                <a:solidFill>
                  <a:schemeClr val="tx1"/>
                </a:solidFill>
              </a:rPr>
              <a:t> (John 8:23-24).</a:t>
            </a:r>
          </a:p>
          <a:p>
            <a:r>
              <a:rPr lang="en-US" sz="2400" dirty="0">
                <a:solidFill>
                  <a:schemeClr val="tx1"/>
                </a:solidFill>
              </a:rPr>
              <a:t>In that same discourse, </a:t>
            </a:r>
            <a:r>
              <a:rPr lang="en-US" sz="2400" i="1" dirty="0">
                <a:solidFill>
                  <a:schemeClr val="tx1"/>
                </a:solidFill>
              </a:rPr>
              <a:t>“Jesus said unto them, Verily, verily, I say unto you, Before Abraham was born, I am.” </a:t>
            </a:r>
            <a:r>
              <a:rPr lang="en-US" sz="2400" dirty="0">
                <a:solidFill>
                  <a:schemeClr val="tx1"/>
                </a:solidFill>
              </a:rPr>
              <a:t>Once again, </a:t>
            </a:r>
            <a:r>
              <a:rPr lang="en-US" sz="2400" i="1" dirty="0">
                <a:solidFill>
                  <a:schemeClr val="tx1"/>
                </a:solidFill>
              </a:rPr>
              <a:t>“They took up stones therefore to cast at him …”</a:t>
            </a:r>
            <a:r>
              <a:rPr lang="en-US" sz="2400" dirty="0">
                <a:solidFill>
                  <a:schemeClr val="tx1"/>
                </a:solidFill>
              </a:rPr>
              <a:t> (John 8:58-59).</a:t>
            </a:r>
          </a:p>
        </p:txBody>
      </p:sp>
      <p:sp>
        <p:nvSpPr>
          <p:cNvPr id="6" name="Title 1">
            <a:extLst>
              <a:ext uri="{FF2B5EF4-FFF2-40B4-BE49-F238E27FC236}">
                <a16:creationId xmlns:a16="http://schemas.microsoft.com/office/drawing/2014/main" id="{0E1E03B2-6E4D-4870-AAE8-3CC0C158D583}"/>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2037361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5" y="1623814"/>
            <a:ext cx="8355193" cy="3948517"/>
          </a:xfrm>
        </p:spPr>
        <p:txBody>
          <a:bodyPr wrap="square">
            <a:spAutoFit/>
          </a:bodyPr>
          <a:lstStyle/>
          <a:p>
            <a:pPr marL="0" indent="0">
              <a:buNone/>
            </a:pPr>
            <a:r>
              <a:rPr lang="en-US" sz="2400" b="1" i="0" u="none" strike="noStrike" baseline="0" dirty="0">
                <a:solidFill>
                  <a:schemeClr val="tx1"/>
                </a:solidFill>
              </a:rPr>
              <a:t>8:25-28 – Jesus had repeatedly told them He was the Christ, the Son of God.</a:t>
            </a:r>
          </a:p>
          <a:p>
            <a:r>
              <a:rPr lang="en-US" sz="2400" dirty="0">
                <a:solidFill>
                  <a:schemeClr val="tx1"/>
                </a:solidFill>
              </a:rPr>
              <a:t>John 10:24-25, </a:t>
            </a:r>
            <a:r>
              <a:rPr lang="en-US" sz="2400" i="1" dirty="0">
                <a:solidFill>
                  <a:schemeClr val="tx1"/>
                </a:solidFill>
              </a:rPr>
              <a:t>“The Jews therefore came round about him, and said unto him, How long dost thou hold us in suspense? If thou art the Christ, tell us plainly. Jesus answered them, I told you, and ye believe not: the works that I do in my Father’s name, these bear witness of me.”</a:t>
            </a:r>
          </a:p>
          <a:p>
            <a:r>
              <a:rPr lang="en-US" sz="2400" dirty="0">
                <a:solidFill>
                  <a:schemeClr val="tx1"/>
                </a:solidFill>
              </a:rPr>
              <a:t>John 10:30-31 – Jesus claimed, </a:t>
            </a:r>
            <a:r>
              <a:rPr lang="en-US" sz="2400" i="1" dirty="0">
                <a:solidFill>
                  <a:schemeClr val="tx1"/>
                </a:solidFill>
              </a:rPr>
              <a:t>“I and the Father are one” </a:t>
            </a:r>
            <a:r>
              <a:rPr lang="en-US" sz="2400" dirty="0">
                <a:solidFill>
                  <a:schemeClr val="tx1"/>
                </a:solidFill>
              </a:rPr>
              <a:t>and, </a:t>
            </a:r>
            <a:r>
              <a:rPr lang="en-US" sz="2400" i="1" dirty="0">
                <a:solidFill>
                  <a:schemeClr val="tx1"/>
                </a:solidFill>
              </a:rPr>
              <a:t>“The Jews took up stones again to stone him”</a:t>
            </a:r>
          </a:p>
          <a:p>
            <a:r>
              <a:rPr lang="en-US" sz="2400" dirty="0">
                <a:solidFill>
                  <a:schemeClr val="tx1"/>
                </a:solidFill>
              </a:rPr>
              <a:t>In John 10:36, Jesus said, </a:t>
            </a:r>
            <a:r>
              <a:rPr lang="en-US" sz="2400" i="1" dirty="0">
                <a:solidFill>
                  <a:schemeClr val="tx1"/>
                </a:solidFill>
              </a:rPr>
              <a:t>“I am the son of God.”</a:t>
            </a:r>
          </a:p>
        </p:txBody>
      </p:sp>
      <p:sp>
        <p:nvSpPr>
          <p:cNvPr id="6" name="Title 1">
            <a:extLst>
              <a:ext uri="{FF2B5EF4-FFF2-40B4-BE49-F238E27FC236}">
                <a16:creationId xmlns:a16="http://schemas.microsoft.com/office/drawing/2014/main" id="{9004DA7E-BB37-41C9-BB87-15ED2974E4DA}"/>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1521034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6" y="1501264"/>
            <a:ext cx="8421180" cy="4167423"/>
          </a:xfrm>
        </p:spPr>
        <p:txBody>
          <a:bodyPr wrap="square">
            <a:spAutoFit/>
          </a:bodyPr>
          <a:lstStyle/>
          <a:p>
            <a:pPr marL="0" indent="0">
              <a:buNone/>
            </a:pPr>
            <a:r>
              <a:rPr lang="en-US" sz="2400" b="1" i="0" u="none" strike="noStrike" baseline="0" dirty="0">
                <a:solidFill>
                  <a:schemeClr val="tx1"/>
                </a:solidFill>
              </a:rPr>
              <a:t>8:25-28 – Jesus had repeatedly told them He was the Christ, the Son of God.</a:t>
            </a:r>
          </a:p>
          <a:p>
            <a:r>
              <a:rPr lang="en-US" sz="2400" dirty="0">
                <a:solidFill>
                  <a:schemeClr val="tx1"/>
                </a:solidFill>
              </a:rPr>
              <a:t>He later said, </a:t>
            </a:r>
            <a:r>
              <a:rPr lang="en-US" sz="2400" i="1" dirty="0">
                <a:solidFill>
                  <a:schemeClr val="tx1"/>
                </a:solidFill>
              </a:rPr>
              <a:t>“If ye had known me, ye would have known my Father also: from henceforth ye know him, and have seen him. Philip saith unto him, Lord, show us the Father, and it sufficeth us. Jesus saith unto him, Have I been so long time with you, and dost thou not know me, Philip? he that hath seen me hath seen the Father; how sayest thou, Show us the Father?”</a:t>
            </a:r>
            <a:r>
              <a:rPr lang="en-US" sz="2400" dirty="0">
                <a:solidFill>
                  <a:schemeClr val="tx1"/>
                </a:solidFill>
              </a:rPr>
              <a:t> (John 14:7-9).</a:t>
            </a:r>
          </a:p>
          <a:p>
            <a:r>
              <a:rPr lang="en-US" sz="2400" b="1" u="none" strike="noStrike" baseline="0" dirty="0">
                <a:solidFill>
                  <a:schemeClr val="tx1"/>
                </a:solidFill>
              </a:rPr>
              <a:t>John 8:27</a:t>
            </a:r>
            <a:r>
              <a:rPr lang="en-US" sz="2400" u="none" strike="noStrike" baseline="0" dirty="0">
                <a:solidFill>
                  <a:schemeClr val="tx1"/>
                </a:solidFill>
              </a:rPr>
              <a:t>, </a:t>
            </a:r>
            <a:r>
              <a:rPr lang="en-US" sz="2400" i="1" u="none" strike="noStrike" baseline="0" dirty="0">
                <a:solidFill>
                  <a:schemeClr val="tx1"/>
                </a:solidFill>
              </a:rPr>
              <a:t>“</a:t>
            </a:r>
            <a:r>
              <a:rPr lang="en-US" sz="2400" b="1" i="1" u="none" strike="noStrike" baseline="0" dirty="0">
                <a:solidFill>
                  <a:schemeClr val="tx1"/>
                </a:solidFill>
              </a:rPr>
              <a:t>They perceived not that he spake to them of the Father</a:t>
            </a:r>
            <a:r>
              <a:rPr lang="en-US" sz="2400" i="1" u="none" strike="noStrike" baseline="0" dirty="0">
                <a:solidFill>
                  <a:schemeClr val="tx1"/>
                </a:solidFill>
              </a:rPr>
              <a:t>.”</a:t>
            </a:r>
          </a:p>
        </p:txBody>
      </p:sp>
      <p:sp>
        <p:nvSpPr>
          <p:cNvPr id="6" name="Title 1">
            <a:extLst>
              <a:ext uri="{FF2B5EF4-FFF2-40B4-BE49-F238E27FC236}">
                <a16:creationId xmlns:a16="http://schemas.microsoft.com/office/drawing/2014/main" id="{870BDE9E-AE37-4BB1-8DB8-3E63842167ED}"/>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56902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5" y="1444702"/>
            <a:ext cx="8430607" cy="5401479"/>
          </a:xfrm>
        </p:spPr>
        <p:txBody>
          <a:bodyPr wrap="square">
            <a:spAutoFit/>
          </a:bodyPr>
          <a:lstStyle/>
          <a:p>
            <a:pPr marL="0" indent="0">
              <a:lnSpc>
                <a:spcPct val="100000"/>
              </a:lnSpc>
              <a:spcBef>
                <a:spcPts val="0"/>
              </a:spcBef>
              <a:spcAft>
                <a:spcPts val="0"/>
              </a:spcAft>
              <a:buNone/>
            </a:pPr>
            <a:r>
              <a:rPr lang="en-US" sz="2300" b="1" i="0" u="none" strike="noStrike" baseline="0" dirty="0">
                <a:solidFill>
                  <a:schemeClr val="tx1"/>
                </a:solidFill>
              </a:rPr>
              <a:t>8:25-28 – Jesus had repeatedly told them He was the Christ, the Son of God.</a:t>
            </a:r>
          </a:p>
          <a:p>
            <a:pPr>
              <a:lnSpc>
                <a:spcPct val="100000"/>
              </a:lnSpc>
              <a:spcBef>
                <a:spcPts val="0"/>
              </a:spcBef>
              <a:spcAft>
                <a:spcPts val="0"/>
              </a:spcAft>
            </a:pPr>
            <a:r>
              <a:rPr lang="en-US" sz="2300" b="0" i="0" u="none" strike="noStrike" baseline="0" dirty="0">
                <a:solidFill>
                  <a:schemeClr val="tx1"/>
                </a:solidFill>
              </a:rPr>
              <a:t>Yet, their prejudice prevented them from accepting His claims and understanding the truth. (NOTE: Matthew 13:13-15;</a:t>
            </a:r>
            <a:br>
              <a:rPr lang="en-US" sz="2300" b="0" i="0" u="none" strike="noStrike" baseline="0" dirty="0">
                <a:solidFill>
                  <a:schemeClr val="tx1"/>
                </a:solidFill>
              </a:rPr>
            </a:br>
            <a:r>
              <a:rPr lang="en-US" sz="2300" b="0" i="0" u="none" strike="noStrike" baseline="0" dirty="0">
                <a:solidFill>
                  <a:schemeClr val="tx1"/>
                </a:solidFill>
              </a:rPr>
              <a:t>cf. John 12:39)</a:t>
            </a:r>
          </a:p>
          <a:p>
            <a:pPr lvl="1">
              <a:lnSpc>
                <a:spcPct val="100000"/>
              </a:lnSpc>
              <a:spcBef>
                <a:spcPts val="0"/>
              </a:spcBef>
              <a:spcAft>
                <a:spcPts val="0"/>
              </a:spcAft>
            </a:pPr>
            <a:r>
              <a:rPr lang="en-US" sz="2300" i="0" dirty="0">
                <a:solidFill>
                  <a:schemeClr val="tx1"/>
                </a:solidFill>
              </a:rPr>
              <a:t>Even Jesus’ own brothers did not believe on him.</a:t>
            </a:r>
            <a:br>
              <a:rPr lang="en-US" sz="2300" i="0" dirty="0">
                <a:solidFill>
                  <a:schemeClr val="tx1"/>
                </a:solidFill>
              </a:rPr>
            </a:br>
            <a:r>
              <a:rPr lang="en-US" sz="2300" i="0" dirty="0">
                <a:solidFill>
                  <a:schemeClr val="tx1"/>
                </a:solidFill>
              </a:rPr>
              <a:t>(John 7:5)</a:t>
            </a:r>
            <a:endParaRPr lang="en-US" sz="2300" b="0" i="0" u="none" strike="noStrike" baseline="0" dirty="0">
              <a:solidFill>
                <a:schemeClr val="tx1"/>
              </a:solidFill>
            </a:endParaRPr>
          </a:p>
          <a:p>
            <a:pPr>
              <a:lnSpc>
                <a:spcPct val="100000"/>
              </a:lnSpc>
              <a:spcBef>
                <a:spcPts val="0"/>
              </a:spcBef>
              <a:spcAft>
                <a:spcPts val="0"/>
              </a:spcAft>
            </a:pPr>
            <a:r>
              <a:rPr lang="en-US" sz="2300" b="0" i="0" u="none" strike="noStrike" baseline="0" dirty="0">
                <a:solidFill>
                  <a:schemeClr val="tx1"/>
                </a:solidFill>
              </a:rPr>
              <a:t>Jesus died for all (1 Timothy 2:4,6). Jesus wants them to understand and believe. Yet, most will not. (Matthew 7:13-14)</a:t>
            </a:r>
          </a:p>
          <a:p>
            <a:pPr>
              <a:lnSpc>
                <a:spcPct val="100000"/>
              </a:lnSpc>
              <a:spcBef>
                <a:spcPts val="0"/>
              </a:spcBef>
              <a:spcAft>
                <a:spcPts val="0"/>
              </a:spcAft>
            </a:pPr>
            <a:r>
              <a:rPr lang="en-US" sz="2300" b="0" i="0" u="none" strike="noStrike" baseline="0" dirty="0">
                <a:solidFill>
                  <a:schemeClr val="tx1"/>
                </a:solidFill>
              </a:rPr>
              <a:t>The death, burial, and resurrection of Jesus would prove His claims.</a:t>
            </a:r>
          </a:p>
          <a:p>
            <a:pPr lvl="1">
              <a:lnSpc>
                <a:spcPct val="100000"/>
              </a:lnSpc>
              <a:spcBef>
                <a:spcPts val="0"/>
              </a:spcBef>
              <a:spcAft>
                <a:spcPts val="0"/>
              </a:spcAft>
            </a:pPr>
            <a:r>
              <a:rPr lang="en-US" sz="2300" b="0" i="0" u="none" strike="noStrike" baseline="0" dirty="0">
                <a:solidFill>
                  <a:schemeClr val="tx1"/>
                </a:solidFill>
              </a:rPr>
              <a:t>The crucifixion is the time </a:t>
            </a:r>
            <a:r>
              <a:rPr lang="en-US" sz="2300" b="0" u="none" strike="noStrike" baseline="0" dirty="0">
                <a:solidFill>
                  <a:schemeClr val="tx1"/>
                </a:solidFill>
              </a:rPr>
              <a:t>“</a:t>
            </a:r>
            <a:r>
              <a:rPr lang="en-US" sz="2300" b="1" u="none" strike="noStrike" baseline="0" dirty="0">
                <a:solidFill>
                  <a:schemeClr val="tx1"/>
                </a:solidFill>
              </a:rPr>
              <a:t>when</a:t>
            </a:r>
            <a:r>
              <a:rPr lang="en-US" sz="2300" b="0" u="none" strike="noStrike" baseline="0" dirty="0">
                <a:solidFill>
                  <a:schemeClr val="tx1"/>
                </a:solidFill>
              </a:rPr>
              <a:t> </a:t>
            </a:r>
            <a:r>
              <a:rPr lang="en-US" sz="2300" b="0" i="1" u="none" strike="noStrike" baseline="0" dirty="0">
                <a:solidFill>
                  <a:schemeClr val="tx1"/>
                </a:solidFill>
              </a:rPr>
              <a:t>ye have lifted up the Son.”</a:t>
            </a:r>
            <a:r>
              <a:rPr lang="en-US" sz="2300" b="0" i="0" u="none" strike="noStrike" baseline="0" dirty="0">
                <a:solidFill>
                  <a:schemeClr val="tx1"/>
                </a:solidFill>
              </a:rPr>
              <a:t> (cf. John 3:14; 12:32-34)</a:t>
            </a:r>
          </a:p>
          <a:p>
            <a:pPr>
              <a:lnSpc>
                <a:spcPct val="100000"/>
              </a:lnSpc>
              <a:spcBef>
                <a:spcPts val="0"/>
              </a:spcBef>
              <a:spcAft>
                <a:spcPts val="0"/>
              </a:spcAft>
            </a:pPr>
            <a:r>
              <a:rPr lang="en-US" sz="2300" b="0" i="0" u="none" strike="noStrike" baseline="0" dirty="0">
                <a:solidFill>
                  <a:schemeClr val="tx1"/>
                </a:solidFill>
              </a:rPr>
              <a:t>Indeed, after His resurrection </a:t>
            </a:r>
            <a:r>
              <a:rPr lang="en-US" sz="2300" b="0" i="0" u="sng" strike="noStrike" baseline="0" dirty="0">
                <a:solidFill>
                  <a:schemeClr val="tx1"/>
                </a:solidFill>
              </a:rPr>
              <a:t>some</a:t>
            </a:r>
            <a:r>
              <a:rPr lang="en-US" sz="2300" b="0" i="0" u="none" strike="noStrike" baseline="0" dirty="0">
                <a:solidFill>
                  <a:schemeClr val="tx1"/>
                </a:solidFill>
              </a:rPr>
              <a:t> did turn to Him in obedient faith. (Acts. 2:37-41; 6:7)</a:t>
            </a:r>
          </a:p>
        </p:txBody>
      </p:sp>
      <p:sp>
        <p:nvSpPr>
          <p:cNvPr id="6" name="Title 1">
            <a:extLst>
              <a:ext uri="{FF2B5EF4-FFF2-40B4-BE49-F238E27FC236}">
                <a16:creationId xmlns:a16="http://schemas.microsoft.com/office/drawing/2014/main" id="{BE607392-BC2C-430B-AB7F-917CA49C88FE}"/>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37864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41023" y="1595534"/>
            <a:ext cx="8380429" cy="3357458"/>
          </a:xfrm>
        </p:spPr>
        <p:txBody>
          <a:bodyPr wrap="square">
            <a:spAutoFit/>
          </a:bodyPr>
          <a:lstStyle/>
          <a:p>
            <a:pPr marL="0" indent="0">
              <a:buNone/>
            </a:pPr>
            <a:r>
              <a:rPr lang="en-US" sz="2400" dirty="0">
                <a:solidFill>
                  <a:schemeClr val="tx1"/>
                </a:solidFill>
              </a:rPr>
              <a:t>8:29-30 – Jesus spoke these words as they were the will of the Father.</a:t>
            </a:r>
          </a:p>
          <a:p>
            <a:r>
              <a:rPr lang="en-US" sz="2400" b="1" dirty="0">
                <a:solidFill>
                  <a:schemeClr val="tx1"/>
                </a:solidFill>
              </a:rPr>
              <a:t>Jesus was wholly submissive to the will of the Father </a:t>
            </a:r>
            <a:r>
              <a:rPr lang="en-US" sz="2400" dirty="0">
                <a:solidFill>
                  <a:schemeClr val="tx1"/>
                </a:solidFill>
              </a:rPr>
              <a:t>leaving us an example of obedience. (cf. John 4:34; 5:30; 6:38; Hebrews 5:8-9; cf. 1 Peter 2:21ff)</a:t>
            </a:r>
          </a:p>
          <a:p>
            <a:r>
              <a:rPr lang="en-US" sz="3200" b="1" dirty="0">
                <a:solidFill>
                  <a:schemeClr val="tx1"/>
                </a:solidFill>
              </a:rPr>
              <a:t>Jesus had asserted his own sinlessness! </a:t>
            </a:r>
            <a:r>
              <a:rPr lang="en-US" sz="2400" b="1" dirty="0">
                <a:solidFill>
                  <a:schemeClr val="tx1"/>
                </a:solidFill>
              </a:rPr>
              <a:t>John 8:46, </a:t>
            </a:r>
            <a:r>
              <a:rPr lang="en-US" sz="2400" i="1" dirty="0">
                <a:solidFill>
                  <a:schemeClr val="tx1"/>
                </a:solidFill>
              </a:rPr>
              <a:t>“</a:t>
            </a:r>
            <a:r>
              <a:rPr lang="en-US" sz="2400" b="1" i="1" dirty="0">
                <a:solidFill>
                  <a:schemeClr val="tx1"/>
                </a:solidFill>
              </a:rPr>
              <a:t>Which of you convicteth me of sin? If I say truth, why do ye not believe me?</a:t>
            </a:r>
            <a:r>
              <a:rPr lang="en-US" sz="2400" i="1" dirty="0">
                <a:solidFill>
                  <a:schemeClr val="tx1"/>
                </a:solidFill>
              </a:rPr>
              <a:t>”</a:t>
            </a:r>
            <a:endParaRPr lang="en-US" sz="3200" i="1" dirty="0">
              <a:solidFill>
                <a:schemeClr val="tx1"/>
              </a:solidFill>
            </a:endParaRPr>
          </a:p>
        </p:txBody>
      </p:sp>
      <p:sp>
        <p:nvSpPr>
          <p:cNvPr id="6" name="Title 1">
            <a:extLst>
              <a:ext uri="{FF2B5EF4-FFF2-40B4-BE49-F238E27FC236}">
                <a16:creationId xmlns:a16="http://schemas.microsoft.com/office/drawing/2014/main" id="{ABD21E46-A497-42BC-A19D-7BA6C2927898}"/>
              </a:ext>
            </a:extLst>
          </p:cNvPr>
          <p:cNvSpPr>
            <a:spLocks noGrp="1"/>
          </p:cNvSpPr>
          <p:nvPr>
            <p:ph type="title"/>
          </p:nvPr>
        </p:nvSpPr>
        <p:spPr>
          <a:xfrm>
            <a:off x="1028700" y="324466"/>
            <a:ext cx="7200900" cy="914096"/>
          </a:xfrm>
        </p:spPr>
        <p:txBody>
          <a:bodyPr>
            <a:spAutoFit/>
          </a:bodyPr>
          <a:lstStyle/>
          <a:p>
            <a:r>
              <a:rPr lang="en-US" dirty="0">
                <a:solidFill>
                  <a:schemeClr val="tx1"/>
                </a:solidFill>
              </a:rPr>
              <a:t>“I Am the light of the world”</a:t>
            </a:r>
            <a:br>
              <a:rPr lang="en-US" dirty="0">
                <a:solidFill>
                  <a:schemeClr val="tx1"/>
                </a:solidFill>
              </a:rPr>
            </a:br>
            <a:r>
              <a:rPr lang="en-US" sz="2400" dirty="0">
                <a:solidFill>
                  <a:schemeClr val="tx1"/>
                </a:solidFill>
                <a:latin typeface="+mn-lt"/>
              </a:rPr>
              <a:t>John 8:12-30</a:t>
            </a:r>
            <a:endParaRPr lang="en-US" dirty="0">
              <a:solidFill>
                <a:schemeClr val="tx1"/>
              </a:solidFill>
            </a:endParaRPr>
          </a:p>
        </p:txBody>
      </p:sp>
    </p:spTree>
    <p:extLst>
      <p:ext uri="{BB962C8B-B14F-4D97-AF65-F5344CB8AC3E}">
        <p14:creationId xmlns:p14="http://schemas.microsoft.com/office/powerpoint/2010/main" val="1471468401"/>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3323</TotalTime>
  <Words>1629</Words>
  <Application>Microsoft Office PowerPoint</Application>
  <PresentationFormat>On-screen Show (4:3)</PresentationFormat>
  <Paragraphs>79</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Impact</vt:lpstr>
      <vt:lpstr>Crop</vt:lpstr>
      <vt:lpstr>Lesson 13: In Jerusalem For the Feast</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“I Am the light of the world” John 8:12-30</vt:lpstr>
      <vt:lpstr>Are You Pleasing God?</vt:lpstr>
      <vt:lpstr>Are You Pleasing God?</vt:lpstr>
      <vt:lpstr>Are You Pleasing God?</vt:lpstr>
      <vt:lpstr>Are You Pleasing God?</vt:lpstr>
      <vt:lpstr>“I Am the light of the world” John 8:12-30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13: In Jerusalem For the Feast</dc:title>
  <dc:creator>mgalloway2715@gmail.com</dc:creator>
  <cp:lastModifiedBy>Richard Lidh</cp:lastModifiedBy>
  <cp:revision>82</cp:revision>
  <cp:lastPrinted>2021-01-16T19:05:19Z</cp:lastPrinted>
  <dcterms:created xsi:type="dcterms:W3CDTF">2020-12-23T21:49:00Z</dcterms:created>
  <dcterms:modified xsi:type="dcterms:W3CDTF">2021-01-16T19:05:24Z</dcterms:modified>
</cp:coreProperties>
</file>